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83" r:id="rId3"/>
    <p:sldId id="363" r:id="rId4"/>
    <p:sldId id="361" r:id="rId5"/>
    <p:sldId id="384" r:id="rId6"/>
    <p:sldId id="402" r:id="rId7"/>
    <p:sldId id="409" r:id="rId8"/>
    <p:sldId id="412" r:id="rId9"/>
    <p:sldId id="413" r:id="rId10"/>
    <p:sldId id="410" r:id="rId11"/>
    <p:sldId id="411" r:id="rId12"/>
    <p:sldId id="385" r:id="rId13"/>
    <p:sldId id="368" r:id="rId14"/>
    <p:sldId id="388" r:id="rId15"/>
    <p:sldId id="389" r:id="rId16"/>
    <p:sldId id="365" r:id="rId17"/>
    <p:sldId id="387" r:id="rId18"/>
    <p:sldId id="366" r:id="rId19"/>
    <p:sldId id="369" r:id="rId20"/>
    <p:sldId id="370" r:id="rId21"/>
    <p:sldId id="390" r:id="rId22"/>
    <p:sldId id="391" r:id="rId23"/>
    <p:sldId id="372" r:id="rId24"/>
    <p:sldId id="394" r:id="rId25"/>
    <p:sldId id="396" r:id="rId26"/>
    <p:sldId id="397" r:id="rId27"/>
    <p:sldId id="395" r:id="rId28"/>
    <p:sldId id="398" r:id="rId29"/>
    <p:sldId id="399" r:id="rId30"/>
    <p:sldId id="373" r:id="rId31"/>
    <p:sldId id="392" r:id="rId32"/>
    <p:sldId id="374" r:id="rId33"/>
    <p:sldId id="401" r:id="rId34"/>
    <p:sldId id="405" r:id="rId35"/>
    <p:sldId id="375" r:id="rId36"/>
    <p:sldId id="376" r:id="rId37"/>
    <p:sldId id="403" r:id="rId38"/>
    <p:sldId id="404" r:id="rId39"/>
    <p:sldId id="386" r:id="rId40"/>
    <p:sldId id="377" r:id="rId41"/>
    <p:sldId id="407" r:id="rId42"/>
    <p:sldId id="408" r:id="rId43"/>
    <p:sldId id="40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3553" autoAdjust="0"/>
  </p:normalViewPr>
  <p:slideViewPr>
    <p:cSldViewPr snapToGrid="0">
      <p:cViewPr varScale="1">
        <p:scale>
          <a:sx n="118" d="100"/>
          <a:sy n="118" d="100"/>
        </p:scale>
        <p:origin x="400" y="208"/>
      </p:cViewPr>
      <p:guideLst/>
    </p:cSldViewPr>
  </p:slideViewPr>
  <p:outlineViewPr>
    <p:cViewPr>
      <p:scale>
        <a:sx n="33" d="100"/>
        <a:sy n="33" d="100"/>
      </p:scale>
      <p:origin x="0" y="-209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3BF7-DDD5-450B-96AD-309822E6F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04EDB-5939-41F8-A50B-E77136A5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0458-20FA-4E4E-AFE9-838AA22E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B6CA1-DD74-4C02-BC1B-BFC308F3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E175-6E2D-4185-B192-064BA4FA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41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2EAA-D09E-482E-8E5D-531A845B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00B15-55C9-4C0D-B69E-029866E5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8271-1510-496D-8744-792C5E7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EFE6-A6D4-4981-A3D7-89D24E6C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A2AE-7D25-4456-AD7D-0D6C27BF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91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AB85-E3DD-492F-9534-294A0C3CB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DB449-62B6-4417-B8A6-B13EC30DF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7484-096F-475A-80B6-C5C69A97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DC1F-70A9-48B0-85FB-ECF9E3DA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0A16-C9F8-4F14-8731-91256291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2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69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68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452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8332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1951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1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9132"/>
            <a:ext cx="947269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213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10198235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3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7128-0F2D-428A-873C-0C81EC49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C7AA-24ED-4BD6-889F-F5FE0EB4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B674-65BA-48C2-BC5E-D55AD89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0307-930F-4762-8634-0687D256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B424-E878-41AF-84AC-11F5F506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08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E371-85B1-46BD-BFA3-72C523B8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4DD6A-B625-47DD-8B3A-E8AB5234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04E6-FE3B-4584-B3C5-8A677C23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A163-0503-4734-B4B1-27F2730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72396-F620-44A9-A61A-6E34718A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23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EAC3-E4BE-4E10-8143-2B029148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65D5-3ECB-4F4D-82F8-B958EAAC5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ED955-0D71-4BFD-93D8-76301955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92D71-5C71-4A18-BB3F-A928131B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D58C4-A8B5-47DF-8C1D-ADB66B69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4F1C5-8A76-46F1-BC04-7549A29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96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76CF-1B28-4120-B28B-4E7D3A74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399A1-F02F-4912-A785-5BF6C27F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642EA-3DC1-421A-8A22-D98F27AB5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27FFA-ED7B-4591-BC38-ECCAC1144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55B3E-0934-4CF4-8AD9-724F2FA76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D6511-0F02-4517-9980-41BE5B3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A4876-9E2D-4466-BD5F-3CDA44F0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9ED01-210F-4E39-BF89-49C99C39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6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BD44-DFF2-4560-A9FB-5F2069D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DD85F-B945-4488-BA33-F315C6E5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3C7B4-7A77-4EC0-9301-5D577948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FFF7-EE5C-4210-8684-CC987DE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48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E2C54-D2C1-4F16-9F36-A6D39718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3AFB7-83B2-4486-9B30-ED53F450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4E62-65DD-43D6-ACF4-90B8F8D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73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535C-9C48-4F6F-B3E3-88BBB1E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F8E2-975A-4B92-AD61-F2625F26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E4C0E-24E1-4BA0-AE2C-C1EBD9BE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87AA0-B5AA-4B62-B532-3C84DF97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E10E-676C-4080-B02E-940217A7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9F7D5-5A23-48D6-BFD0-CF0DC401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F6E9-0B01-40D6-9307-86B40FED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55899-CC1B-4BF9-A897-CB58DE7B3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85098-4DFD-437D-B532-9F736780A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E830D-1DF9-4F30-933D-19D48F68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51FD7-73D4-436B-AEF0-16DE76D2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C01DE-2BE2-4EFE-8F34-5D450639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37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339515-8B6E-4EC5-9C99-4CBC2DE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24548-8794-4083-A070-593124F0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04CC-1EE3-498C-AF34-F70E6DEE5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ECBA-1FA8-4438-8166-28DDB0442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CA05-6DE6-4396-A94E-69EE7C6F0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31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1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pirhandbook.com/en/reports-with-r-markdown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release/R-intro.pdf" TargetMode="External"/><Relationship Id="rId2" Type="http://schemas.openxmlformats.org/officeDocument/2006/relationships/hyperlink" Target="https://stackoverflow.com/questions/tagged/r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epirhandbook.com/en/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r4ds.had.co.nz/index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vac-lshtm.shinyapps.io/ncov_tracker/?_ga=2.51094765.514576225.1668612183-1850687273.1660207969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635565-6A63-4C92-9EE6-92D640CC0654}"/>
              </a:ext>
            </a:extLst>
          </p:cNvPr>
          <p:cNvSpPr txBox="1"/>
          <p:nvPr/>
        </p:nvSpPr>
        <p:spPr>
          <a:xfrm>
            <a:off x="0" y="2504242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2CAD6D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Introduction to R</a:t>
            </a:r>
            <a:endParaRPr lang="en-GB" sz="5400" dirty="0">
              <a:solidFill>
                <a:srgbClr val="2CAD6D"/>
              </a:solidFill>
              <a:latin typeface="Constantia" panose="0203060205030603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Alexis Robert, Sophie Meakin, Naomi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Waterlow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and Billy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Quilty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solidFill>
                <a:prstClr val="white"/>
              </a:solidFill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Corbel" panose="020B0503020204020204" pitchFamily="34" charset="0"/>
              </a:rPr>
              <a:t>Based on a script and session developed by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Abigail Page, Claire Dooley,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Anushé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Hassan, and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Shammi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Luhar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.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5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reports with R Markdown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C8E62E-45C6-E798-5D0E-8040B89A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00" y="1153886"/>
            <a:ext cx="8976512" cy="533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786FCC-600B-9DD3-874C-C819FDDD6258}"/>
              </a:ext>
            </a:extLst>
          </p:cNvPr>
          <p:cNvSpPr txBox="1"/>
          <p:nvPr/>
        </p:nvSpPr>
        <p:spPr>
          <a:xfrm>
            <a:off x="4669971" y="6488668"/>
            <a:ext cx="752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Image credit: </a:t>
            </a:r>
            <a:r>
              <a:rPr lang="en-US" dirty="0">
                <a:hlinkClick r:id="rId3"/>
              </a:rPr>
              <a:t>The Epidemiologist R Handbook: Reports with R Markdown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8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https://stackoverflow.com/questions/tagged/r</a:t>
            </a:r>
            <a:r>
              <a:rPr lang="en-GB" dirty="0"/>
              <a:t> (questions related to R answered by the community)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https://cran.r-project.org/doc/manuals/r-release/R-intro.pdf</a:t>
            </a:r>
            <a:r>
              <a:rPr lang="en-GB" dirty="0"/>
              <a:t> (Very thorough introduction to R, useful if you need more information on a specific aspect)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https://r4ds.had.co.nz/index.html</a:t>
            </a:r>
            <a:r>
              <a:rPr lang="en-GB" dirty="0"/>
              <a:t> (R for data science)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https://www.rstudio.com/resources/cheatsheets/</a:t>
            </a:r>
            <a:r>
              <a:rPr lang="en-GB" dirty="0"/>
              <a:t> (</a:t>
            </a:r>
            <a:r>
              <a:rPr lang="en-GB" dirty="0" err="1"/>
              <a:t>Cheatsheets</a:t>
            </a:r>
            <a:r>
              <a:rPr lang="en-GB" dirty="0"/>
              <a:t> to use certain packages)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https://www.epirhandbook.com/en/</a:t>
            </a:r>
            <a:r>
              <a:rPr lang="en-GB" dirty="0"/>
              <a:t> (comprehensive introduction to R for applied epidemiology and public health)</a:t>
            </a:r>
          </a:p>
        </p:txBody>
      </p:sp>
    </p:spTree>
    <p:extLst>
      <p:ext uri="{BB962C8B-B14F-4D97-AF65-F5344CB8AC3E}">
        <p14:creationId xmlns:p14="http://schemas.microsoft.com/office/powerpoint/2010/main" val="69804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Getting familiar with RStudio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29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0FFB3-5E11-4AF6-984B-70D8752A7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116013"/>
            <a:ext cx="11075686" cy="577056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381000" y="1425188"/>
            <a:ext cx="6477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F5F5A-1567-45AD-98E7-2A4A7B68BEF1}"/>
              </a:ext>
            </a:extLst>
          </p:cNvPr>
          <p:cNvSpPr txBox="1"/>
          <p:nvPr/>
        </p:nvSpPr>
        <p:spPr>
          <a:xfrm>
            <a:off x="1446013" y="4828397"/>
            <a:ext cx="3905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execute individual lines of code in this area, but it is more convenient to open a new script.</a:t>
            </a:r>
          </a:p>
        </p:txBody>
      </p:sp>
    </p:spTree>
    <p:extLst>
      <p:ext uri="{BB962C8B-B14F-4D97-AF65-F5344CB8AC3E}">
        <p14:creationId xmlns:p14="http://schemas.microsoft.com/office/powerpoint/2010/main" val="2826463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script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0AF5E0-4988-4BAE-AEF2-0BF4D15BF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2"/>
          <a:stretch/>
        </p:blipFill>
        <p:spPr>
          <a:xfrm>
            <a:off x="618010" y="1112204"/>
            <a:ext cx="10955981" cy="57934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618009" y="1568063"/>
            <a:ext cx="1591791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52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3477-40FD-4DA9-B5DF-5F571212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script is open!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4DA67-E720-4C26-8F5D-7A519B62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298"/>
          <a:stretch/>
        </p:blipFill>
        <p:spPr>
          <a:xfrm>
            <a:off x="484047" y="1153886"/>
            <a:ext cx="11223906" cy="5682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D6075-14E9-4D70-9718-772C87D93EFC}"/>
              </a:ext>
            </a:extLst>
          </p:cNvPr>
          <p:cNvSpPr txBox="1"/>
          <p:nvPr/>
        </p:nvSpPr>
        <p:spPr>
          <a:xfrm>
            <a:off x="1238250" y="2505075"/>
            <a:ext cx="2971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to write your script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0FDCE9-2A1C-42A0-BA72-281C2A6F2C72}"/>
              </a:ext>
            </a:extLst>
          </p:cNvPr>
          <p:cNvSpPr/>
          <p:nvPr/>
        </p:nvSpPr>
        <p:spPr>
          <a:xfrm>
            <a:off x="4381500" y="1948216"/>
            <a:ext cx="6381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D6023A-312E-4FB6-AB58-0ABAEB10B670}"/>
              </a:ext>
            </a:extLst>
          </p:cNvPr>
          <p:cNvCxnSpPr/>
          <p:nvPr/>
        </p:nvCxnSpPr>
        <p:spPr>
          <a:xfrm flipV="1">
            <a:off x="4733925" y="1428750"/>
            <a:ext cx="1362075" cy="495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224DB7-D933-4893-B825-245DC6EC79B4}"/>
              </a:ext>
            </a:extLst>
          </p:cNvPr>
          <p:cNvSpPr txBox="1"/>
          <p:nvPr/>
        </p:nvSpPr>
        <p:spPr>
          <a:xfrm>
            <a:off x="6096000" y="1056498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(i.e. run) the current line of your script</a:t>
            </a:r>
          </a:p>
        </p:txBody>
      </p:sp>
    </p:spTree>
    <p:extLst>
      <p:ext uri="{BB962C8B-B14F-4D97-AF65-F5344CB8AC3E}">
        <p14:creationId xmlns:p14="http://schemas.microsoft.com/office/powerpoint/2010/main" val="228714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6232-81CC-4861-8B61-A9D4115B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write and save the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19EE1-AF9F-4E02-AC95-F3703059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64"/>
          <a:stretch/>
        </p:blipFill>
        <p:spPr>
          <a:xfrm>
            <a:off x="620854" y="1104900"/>
            <a:ext cx="10957973" cy="57531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E797CD-7577-4856-A4A5-C01053087FB3}"/>
              </a:ext>
            </a:extLst>
          </p:cNvPr>
          <p:cNvSpPr/>
          <p:nvPr/>
        </p:nvSpPr>
        <p:spPr>
          <a:xfrm>
            <a:off x="1390650" y="1872863"/>
            <a:ext cx="27622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4D0-1008-425C-B964-BE49F8269CE5}"/>
              </a:ext>
            </a:extLst>
          </p:cNvPr>
          <p:cNvSpPr txBox="1"/>
          <p:nvPr/>
        </p:nvSpPr>
        <p:spPr>
          <a:xfrm>
            <a:off x="3308350" y="5411450"/>
            <a:ext cx="297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Console:</a:t>
            </a:r>
          </a:p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Commands that have been executed are shown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B73C4-951F-49BB-A9C9-7E638B4D9EAC}"/>
              </a:ext>
            </a:extLst>
          </p:cNvPr>
          <p:cNvSpPr txBox="1"/>
          <p:nvPr/>
        </p:nvSpPr>
        <p:spPr>
          <a:xfrm>
            <a:off x="8607027" y="2321004"/>
            <a:ext cx="297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Environment:</a:t>
            </a:r>
          </a:p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Objects currently loaded in your session</a:t>
            </a:r>
          </a:p>
        </p:txBody>
      </p:sp>
    </p:spTree>
    <p:extLst>
      <p:ext uri="{BB962C8B-B14F-4D97-AF65-F5344CB8AC3E}">
        <p14:creationId xmlns:p14="http://schemas.microsoft.com/office/powerpoint/2010/main" val="3827089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4D9-23B6-4236-8D7D-C352E8A4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file</a:t>
            </a:r>
            <a:endParaRPr lang="en-GB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5B3DBB8-BF7A-4B22-B6C2-78B85AABC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087438"/>
            <a:ext cx="11075686" cy="5770562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34BCB0A-3A8D-4C72-8C50-00A5A02A4B07}"/>
              </a:ext>
            </a:extLst>
          </p:cNvPr>
          <p:cNvSpPr/>
          <p:nvPr/>
        </p:nvSpPr>
        <p:spPr>
          <a:xfrm>
            <a:off x="1066800" y="138708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45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Practical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28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C1C24-C429-441F-BDF8-70BC963B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most basic expressions are the same as would be anywhere else: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“+” to sum.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“-” to subtract.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“*” to multiply.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“^” to power.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“/” to divide.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Others have functions integrated in the base version of 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“sqrt()” for square root.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“exp()” for exponential.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“log()” for logarithm.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3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What is R?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4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72E03-3EE9-47B2-AE7F-A904BAA0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"/>
          <a:stretch/>
        </p:blipFill>
        <p:spPr>
          <a:xfrm>
            <a:off x="617013" y="1104900"/>
            <a:ext cx="10957973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Setting a new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Create a new folder where you will put the scripts, data and outputs of these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5800E-3B81-3911-B872-EF1CD2069A1B}"/>
              </a:ext>
            </a:extLst>
          </p:cNvPr>
          <p:cNvSpPr/>
          <p:nvPr/>
        </p:nvSpPr>
        <p:spPr>
          <a:xfrm>
            <a:off x="1281188" y="3359425"/>
            <a:ext cx="3846445" cy="2236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Introduction_to_R</a:t>
            </a:r>
            <a:endParaRPr lang="en-GB" b="1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9BF7F-881C-23BC-2EAE-0713EAAF8DE4}"/>
              </a:ext>
            </a:extLst>
          </p:cNvPr>
          <p:cNvCxnSpPr>
            <a:cxnSpLocks/>
          </p:cNvCxnSpPr>
          <p:nvPr/>
        </p:nvCxnSpPr>
        <p:spPr>
          <a:xfrm flipV="1">
            <a:off x="2932043" y="3741658"/>
            <a:ext cx="3026205" cy="373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3F5C3C-36DB-3DF0-21E2-EE9D95501381}"/>
              </a:ext>
            </a:extLst>
          </p:cNvPr>
          <p:cNvCxnSpPr>
            <a:cxnSpLocks/>
          </p:cNvCxnSpPr>
          <p:nvPr/>
        </p:nvCxnSpPr>
        <p:spPr>
          <a:xfrm>
            <a:off x="3001617" y="4690250"/>
            <a:ext cx="2956631" cy="1004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A7576E-4375-84EF-3087-8DDC2953B53C}"/>
              </a:ext>
            </a:extLst>
          </p:cNvPr>
          <p:cNvCxnSpPr>
            <a:cxnSpLocks/>
          </p:cNvCxnSpPr>
          <p:nvPr/>
        </p:nvCxnSpPr>
        <p:spPr>
          <a:xfrm>
            <a:off x="2852530" y="5178287"/>
            <a:ext cx="3031435" cy="4174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AD7C8E-AEE0-8E58-8455-2D61E7741A47}"/>
              </a:ext>
            </a:extLst>
          </p:cNvPr>
          <p:cNvSpPr txBox="1"/>
          <p:nvPr/>
        </p:nvSpPr>
        <p:spPr>
          <a:xfrm>
            <a:off x="6042991" y="3495208"/>
            <a:ext cx="5913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Contains the R files you have written in this project (this folder is also sometimes labelled “R”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figures and analysis generated in the R scripts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was data used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1009033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The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806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concept of working directory exists in many coding languages.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Tell the computer where you are working.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0A34C-6E04-C60D-E2F0-44350FD99F5D}"/>
              </a:ext>
            </a:extLst>
          </p:cNvPr>
          <p:cNvGrpSpPr/>
          <p:nvPr/>
        </p:nvGrpSpPr>
        <p:grpSpPr>
          <a:xfrm>
            <a:off x="417441" y="2972414"/>
            <a:ext cx="11164959" cy="3225796"/>
            <a:chOff x="417441" y="3184938"/>
            <a:chExt cx="11164959" cy="3225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C5EC9C-5274-C837-CAF4-568DD0BC9753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AC0DC4-76D8-8EB8-E082-7784B828AD99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0A65F59-A299-A8B4-2C85-0067979556F9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763C75-0FFD-87C6-B261-CB3C6F041806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0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11164959" cy="3225796"/>
            <a:chOff x="417441" y="3184938"/>
            <a:chExt cx="11164959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750A1E-E71D-3BCE-EA26-CD3649380A97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0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7176054" cy="3225796"/>
            <a:chOff x="417441" y="3184938"/>
            <a:chExt cx="7176054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rgbClr val="FF0000"/>
                  </a:solidFill>
                </a:rPr>
                <a:t>LSHTM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062877-A42C-BDD1-2BDE-35CE5523F125}"/>
              </a:ext>
            </a:extLst>
          </p:cNvPr>
          <p:cNvSpPr txBox="1"/>
          <p:nvPr/>
        </p:nvSpPr>
        <p:spPr>
          <a:xfrm>
            <a:off x="7785653" y="4275030"/>
            <a:ext cx="379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57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B27-80F3-0889-F023-6F6A40F3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D9EE-D2A4-0E34-1B80-14C6A895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problems are fixed by creating an R project (i.e. an .</a:t>
            </a:r>
            <a:r>
              <a:rPr lang="en-GB" dirty="0" err="1"/>
              <a:t>Rproj</a:t>
            </a:r>
            <a:r>
              <a:rPr lang="en-GB" dirty="0"/>
              <a:t> object):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Opening the </a:t>
            </a:r>
            <a:r>
              <a:rPr lang="en-GB" sz="2400" b="1" dirty="0" err="1"/>
              <a:t>Rproj</a:t>
            </a:r>
            <a:r>
              <a:rPr lang="en-GB" sz="2400" b="1" dirty="0"/>
              <a:t> object in R will put you in the right working directory.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Think of it as a “suitcase” containing all the information needed for a project.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2A48F-FCB3-CBB7-7E11-BEFA79392033}"/>
              </a:ext>
            </a:extLst>
          </p:cNvPr>
          <p:cNvSpPr/>
          <p:nvPr/>
        </p:nvSpPr>
        <p:spPr>
          <a:xfrm>
            <a:off x="7620827" y="4343691"/>
            <a:ext cx="3021498" cy="1570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/>
                </a:solidFill>
              </a:rPr>
              <a:t>Introduction_to_R</a:t>
            </a: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Intro_to_R.Rproj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CB8CF-F7DC-6D95-7C44-65974126D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72" y="3790621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63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B616E-9E24-64E8-2528-1F6A0A54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81868"/>
            <a:ext cx="7772400" cy="48577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5C10AE-AC5B-2875-A473-E5C088AE7D38}"/>
              </a:ext>
            </a:extLst>
          </p:cNvPr>
          <p:cNvSpPr/>
          <p:nvPr/>
        </p:nvSpPr>
        <p:spPr>
          <a:xfrm>
            <a:off x="7766247" y="1796143"/>
            <a:ext cx="2802835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839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1EA95D-0E88-9F27-12FC-3F68FAAE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85494"/>
            <a:ext cx="7772400" cy="4857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18C85A-620F-F85C-7255-E0F7632C924C}"/>
              </a:ext>
            </a:extLst>
          </p:cNvPr>
          <p:cNvSpPr/>
          <p:nvPr/>
        </p:nvSpPr>
        <p:spPr>
          <a:xfrm>
            <a:off x="4035287" y="4040968"/>
            <a:ext cx="4224130" cy="7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65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47CAE-1F39-840B-0280-FA2369B2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84708"/>
            <a:ext cx="7772400" cy="4857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87891F-BD56-A2C2-6DCC-0E1DD8EF88B6}"/>
              </a:ext>
            </a:extLst>
          </p:cNvPr>
          <p:cNvSpPr/>
          <p:nvPr/>
        </p:nvSpPr>
        <p:spPr>
          <a:xfrm>
            <a:off x="6848825" y="3784210"/>
            <a:ext cx="958744" cy="268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63E6EB-9AB6-43D9-7842-1EEFEC15208C}"/>
              </a:ext>
            </a:extLst>
          </p:cNvPr>
          <p:cNvSpPr/>
          <p:nvPr/>
        </p:nvSpPr>
        <p:spPr>
          <a:xfrm>
            <a:off x="6327249" y="5181531"/>
            <a:ext cx="958744" cy="268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51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Importing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Importing (i.e. loading) data into R allows you to clean, analyse and visualise them without modifying the original data file.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</a:t>
            </a:r>
            <a:r>
              <a:rPr lang="en-GB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import()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can import all common data formats (e.g. .csv, .txt, .xlsx)</a:t>
            </a:r>
            <a:endParaRPr lang="en-GB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85850" lvl="1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&lt;- import(file = here(“data”, “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”))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imports the csv file “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pPr marL="1085850" lvl="1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The function 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here(“data”, “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tells R to look for the file called “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” inside the folder “data” starting from the folder where the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Rproj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file is.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You may also see other functions such as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read.table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read.csv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read.xlsx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8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5D3F7-24AB-4C31-8C76-4AD7F59A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R, what is </a:t>
            </a:r>
            <a:r>
              <a:rPr lang="en-US" dirty="0" err="1"/>
              <a:t>Rstudio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83C651B-9A88-46EA-B318-CC101C7F1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designates both the language and </a:t>
            </a:r>
            <a:r>
              <a:rPr lang="en-US" dirty="0"/>
              <a:t>the software using this language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Similar to C, Fortran, Python…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is (mostly) used for statistical computing (i.e. import, manipulate,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visualise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has no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graphical user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RStudio is used as the graphical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EDC9A-AB11-4ADA-AC7F-FC6D68177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" r="48203" b="36876"/>
          <a:stretch/>
        </p:blipFill>
        <p:spPr>
          <a:xfrm>
            <a:off x="7214545" y="3559443"/>
            <a:ext cx="4567880" cy="286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33B5B-741E-4629-AE73-10DCA73CB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7"/>
          <a:stretch/>
        </p:blipFill>
        <p:spPr>
          <a:xfrm>
            <a:off x="6314114" y="3559443"/>
            <a:ext cx="5877886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5566-435E-4877-B071-1473BF10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Exporting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A99B-2D01-4BE5-87FB-CCB0CA16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Exporting data refers to the process of saving data from R to your computer.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</a:t>
            </a:r>
            <a:r>
              <a:rPr lang="en-GB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can export all common data types.</a:t>
            </a:r>
          </a:p>
          <a:p>
            <a:pPr marL="1085850" lvl="1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export(x = 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my_data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file = here(“data”, ”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my_exported_data.csv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”))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exports the object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my_data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as a file called ”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my_exported_data.csv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” in a folder called “data”.</a:t>
            </a:r>
            <a:endParaRPr lang="en-GB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You may see other functions used to export data, such as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write.table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0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CF85-D57D-4278-BB36-C2D3FD8F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 Data types and objects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AFC4-0911-4DDF-87F9-34F10B7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 are five main data types that you will frequently come across in 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Character: “a”, “hello”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Numeric: 2, 2.1, pi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Integer: 2L, 9:100.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Logical: True, False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“class()” can be used to tell you the type of a given object.</a:t>
            </a:r>
          </a:p>
        </p:txBody>
      </p:sp>
    </p:spTree>
    <p:extLst>
      <p:ext uri="{BB962C8B-B14F-4D97-AF65-F5344CB8AC3E}">
        <p14:creationId xmlns:p14="http://schemas.microsoft.com/office/powerpoint/2010/main" val="18239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4305-EB0E-CF8B-1D81-E7BAEF07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031C-3238-D962-0E17-E16746471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35" y="1378426"/>
            <a:ext cx="10303565" cy="4821382"/>
          </a:xfrm>
        </p:spPr>
        <p:txBody>
          <a:bodyPr/>
          <a:lstStyle/>
          <a:p>
            <a:r>
              <a:rPr lang="en-US" dirty="0"/>
              <a:t>Hard to understand what the script does without commenting and spacing.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2431-5B4F-822F-FF5C-F1CF0E9B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942"/>
          <a:stretch/>
        </p:blipFill>
        <p:spPr>
          <a:xfrm>
            <a:off x="1278835" y="2001159"/>
            <a:ext cx="96013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6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B591-5811-E107-65C5-3D0222BD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CED9-D882-CF8A-FA99-B0357444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763" y="1368487"/>
            <a:ext cx="10271637" cy="4821382"/>
          </a:xfrm>
        </p:spPr>
        <p:txBody>
          <a:bodyPr/>
          <a:lstStyle/>
          <a:p>
            <a:r>
              <a:rPr lang="en-US" dirty="0"/>
              <a:t>Add commented lines, starting by “#” (they </a:t>
            </a:r>
            <a:r>
              <a:rPr lang="en-US" b="1" dirty="0"/>
              <a:t>will not </a:t>
            </a:r>
            <a:r>
              <a:rPr lang="en-US" dirty="0"/>
              <a:t>be executed by R).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1F63E-4F0D-471E-BDA1-CECA47BC0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653"/>
          <a:stretch/>
        </p:blipFill>
        <p:spPr>
          <a:xfrm>
            <a:off x="1310763" y="1998000"/>
            <a:ext cx="957047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7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through sections 1 and 2 of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download the data file “</a:t>
            </a:r>
            <a:r>
              <a:rPr lang="en-GB" dirty="0" err="1"/>
              <a:t>life_expectancy.csv</a:t>
            </a:r>
            <a:r>
              <a:rPr lang="en-GB" dirty="0"/>
              <a:t>” from Moodle and put it in a subfolder called ”data”.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149457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082"/>
            <a:ext cx="9483327" cy="623236"/>
          </a:xfrm>
        </p:spPr>
        <p:txBody>
          <a:bodyPr/>
          <a:lstStyle/>
          <a:p>
            <a:r>
              <a:rPr lang="en-US" dirty="0"/>
              <a:t>5/ 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477818"/>
            <a:ext cx="11725275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Datasets (i.e. objects containing data) can take different shape: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Vectors: Contain only one variable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Matrices: Can contain several variables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Data frame: Can contain several variables per element, of different types.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Base functions are used to compute the mean, median, or summary of a given dataset.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“median()”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“summary()”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“quantile()”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7389-B6D6-4346-95A8-5D2A3ABFC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8BE32-F9A8-44A2-8F19-D968DC79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7"/>
            <a:ext cx="10972801" cy="55230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Vectors contain a number of elements, usually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vector is constructed using the function ‘c()’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c(1,2,3)’ </a:t>
            </a:r>
            <a:r>
              <a:rPr lang="en-US" sz="2200" dirty="0" err="1"/>
              <a:t>initialises</a:t>
            </a:r>
            <a:r>
              <a:rPr lang="en-US" sz="2200" dirty="0"/>
              <a:t> a numeric vector,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c(“</a:t>
            </a:r>
            <a:r>
              <a:rPr lang="en-US" sz="2200" dirty="0" err="1"/>
              <a:t>a”,”b”,”c</a:t>
            </a:r>
            <a:r>
              <a:rPr lang="en-US" sz="2200" dirty="0"/>
              <a:t>”)’ </a:t>
            </a:r>
            <a:r>
              <a:rPr lang="en-US" sz="2200" dirty="0" err="1"/>
              <a:t>initialises</a:t>
            </a:r>
            <a:r>
              <a:rPr lang="en-US" sz="2200" dirty="0"/>
              <a:t> a vector of characters,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Values of a vector are accessed using brackets ‘[ ]’: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[3]’ designates the third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[-3]’ returns  the vector ‘</a:t>
            </a:r>
            <a:r>
              <a:rPr lang="en-US" sz="2200" dirty="0" err="1"/>
              <a:t>vec</a:t>
            </a:r>
            <a:r>
              <a:rPr lang="en-US" sz="2200" dirty="0"/>
              <a:t>’ minus the third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[length(</a:t>
            </a:r>
            <a:r>
              <a:rPr lang="en-US" sz="2200" dirty="0" err="1"/>
              <a:t>vec</a:t>
            </a:r>
            <a:r>
              <a:rPr lang="en-US" sz="2200" dirty="0"/>
              <a:t>)]’ designates the last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E4DD00-4E61-4C1C-80F1-6092E6FA4418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3376930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D65B1B-DC99-4018-9DD7-FFD5D5043304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4725804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“a”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“b”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“c”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7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1CAC-12CD-49C4-BA78-AAA9D923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C833-E67F-4D42-838C-A808B375E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477817"/>
            <a:ext cx="11391901" cy="52944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a two-dimensional group of vectors, containing elements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constructed using the function ‘matrix()’, which needs 3 arguments: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‘data’: the values of the elements (by default set to NA).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nrow</a:t>
            </a:r>
            <a:r>
              <a:rPr lang="en-US" sz="2200" dirty="0"/>
              <a:t>’: the number of rows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ncol</a:t>
            </a:r>
            <a:r>
              <a:rPr lang="en-US" sz="2200" dirty="0"/>
              <a:t>’: the number of columns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 &lt;- matrix(c(1,2,3,4), </a:t>
            </a:r>
            <a:r>
              <a:rPr lang="en-US" dirty="0" err="1"/>
              <a:t>nrow</a:t>
            </a:r>
            <a:r>
              <a:rPr lang="en-US" dirty="0"/>
              <a:t> = 2, </a:t>
            </a:r>
            <a:r>
              <a:rPr lang="en-US" dirty="0" err="1"/>
              <a:t>ncol</a:t>
            </a:r>
            <a:r>
              <a:rPr lang="en-US" dirty="0"/>
              <a:t> = 2)’ </a:t>
            </a:r>
            <a:r>
              <a:rPr lang="en-US" dirty="0" err="1"/>
              <a:t>initialises</a:t>
            </a:r>
            <a:r>
              <a:rPr lang="en-US" dirty="0"/>
              <a:t> a matrix, called ‘mat’, with 2 rows and 2 columns: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‘mat[1,2]’ will return the element on the first row, and second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C91549-75E9-4A0F-9C5F-74C547F5B641}"/>
              </a:ext>
            </a:extLst>
          </p:cNvPr>
          <p:cNvGraphicFramePr>
            <a:graphicFrameLocks noGrp="1"/>
          </p:cNvGraphicFramePr>
          <p:nvPr/>
        </p:nvGraphicFramePr>
        <p:xfrm>
          <a:off x="4346575" y="5248275"/>
          <a:ext cx="39687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375">
                  <a:extLst>
                    <a:ext uri="{9D8B030D-6E8A-4147-A177-3AD203B41FA5}">
                      <a16:colId xmlns:a16="http://schemas.microsoft.com/office/drawing/2014/main" val="2466429905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189708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8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46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0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F02B-CF26-4BB0-A3D9-67EA4975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8F35-34CC-44A6-865B-73A6B354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1188149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Dataframes</a:t>
            </a:r>
            <a:r>
              <a:rPr lang="en-US" dirty="0"/>
              <a:t> are similar to matrices, except that they can contain multiple data types.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Especially convenient for storing data sets since it can combine characters (e.g. IDs, name, gender..), numeric (e.g.: age, salary…), dates etc..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are created using the command ‘</a:t>
            </a:r>
            <a:r>
              <a:rPr lang="en-US" dirty="0" err="1"/>
              <a:t>data.frame</a:t>
            </a:r>
            <a:r>
              <a:rPr lang="en-US" dirty="0"/>
              <a:t>()’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Their elements can be accessed in the same way as matrices, plus specific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2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6/Describing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Many functions can help you summarise a dataset, whether it is a vector, matrix, or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‘length(x)’ (if x is a vector), or ‘dim(x)’ (if x is a matrix) indicates the number of elements if x.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‘head(x)’ prints the first 6 elements of the object x, useful to get more familiar with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Columns in matrices can have names describing the variable it contains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‘names(x)’ shows the names of each column in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matrices, the operator ‘$’ is used to access a given column of a matrix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Running ‘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X$height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’ will show the column ‘height’ of the matrix X.</a:t>
            </a:r>
          </a:p>
        </p:txBody>
      </p:sp>
    </p:spTree>
    <p:extLst>
      <p:ext uri="{BB962C8B-B14F-4D97-AF65-F5344CB8AC3E}">
        <p14:creationId xmlns:p14="http://schemas.microsoft.com/office/powerpoint/2010/main" val="1794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Free and open-source.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Versatile (packages developed for almost everything).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intuitive than C / C++.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Highly popular: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learning resources.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forums / platforms providing help.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E17E8-1EB0-4BA6-C8A9-D3B80B0B1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Helpfiles describe the arguments and outputs of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3B1B-B0A0-1713-C0D1-0D821B395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09019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helpfiles to see a description of the expected arguments and output of a function, using the operator `?` (e.g. `?mean`).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CEE2A-E4B6-28C8-06A0-AF1AF6DC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06" y="1998000"/>
            <a:ext cx="8971588" cy="486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6798A7-5434-567F-8466-FF48D49084E2}"/>
              </a:ext>
            </a:extLst>
          </p:cNvPr>
          <p:cNvSpPr/>
          <p:nvPr/>
        </p:nvSpPr>
        <p:spPr>
          <a:xfrm>
            <a:off x="5526157" y="2743200"/>
            <a:ext cx="5943600" cy="4114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6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D1F3-116A-6327-C5B7-00DBBF0C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Helpfiles describe the arguments and outputs of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70C2-CE1E-8A15-1DF7-CDE4C87D5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helpfiles do not clarify the use of a function, look up the name of the function </a:t>
            </a:r>
            <a:r>
              <a:rPr lang="en-US"/>
              <a:t>on Google (</a:t>
            </a:r>
            <a:r>
              <a:rPr lang="en-US" dirty="0"/>
              <a:t>along with the error message if you are debugging).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online R community is very active and there are many posts and resources to understand the use of functions / why a part of the code is not running.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6602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Finish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7312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Cool extensions!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Dashboards e.g. with R Shiny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Automated 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</a:t>
            </a:r>
            <a:r>
              <a:rPr lang="en-GB" sz="2200" dirty="0"/>
              <a:t>e.g. with ggplot2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B1184B-2800-24C7-74E9-2139A9AF4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42" y="945912"/>
            <a:ext cx="8040915" cy="603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68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</a:t>
            </a:r>
            <a:r>
              <a:rPr lang="en-GB" sz="2200" dirty="0"/>
              <a:t>e.g. with </a:t>
            </a:r>
            <a:r>
              <a:rPr lang="en-GB" sz="2200" dirty="0" err="1"/>
              <a:t>rayshader</a:t>
            </a:r>
            <a:endParaRPr lang="en-GB" sz="2200" dirty="0"/>
          </a:p>
        </p:txBody>
      </p:sp>
      <p:pic>
        <p:nvPicPr>
          <p:cNvPr id="3074" name="Picture 2" descr="A shaded relief map of the conterminous United States of America">
            <a:extLst>
              <a:ext uri="{FF2B5EF4-FFF2-40B4-BE49-F238E27FC236}">
                <a16:creationId xmlns:a16="http://schemas.microsoft.com/office/drawing/2014/main" id="{764E2F5D-183B-BC6E-19F1-7906263F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027" y="1141649"/>
            <a:ext cx="8667945" cy="568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6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</a:t>
            </a:r>
            <a:r>
              <a:rPr lang="en-GB" sz="2200" dirty="0"/>
              <a:t>e.g. with ggplot2</a:t>
            </a:r>
          </a:p>
        </p:txBody>
      </p:sp>
      <p:pic>
        <p:nvPicPr>
          <p:cNvPr id="3" name="1080p.mp4">
            <a:hlinkClick r:id="" action="ppaction://media"/>
            <a:extLst>
              <a:ext uri="{FF2B5EF4-FFF2-40B4-BE49-F238E27FC236}">
                <a16:creationId xmlns:a16="http://schemas.microsoft.com/office/drawing/2014/main" id="{E5E0A777-C0B9-FBF5-D1A8-4C70608CCD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536" y="1106874"/>
            <a:ext cx="10092927" cy="56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Dashboards </a:t>
            </a:r>
            <a:r>
              <a:rPr lang="en-GB" sz="2200" dirty="0"/>
              <a:t>e.g. with R Shiny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40448-26D1-41FB-CA9B-6E203C7E4D26}"/>
              </a:ext>
            </a:extLst>
          </p:cNvPr>
          <p:cNvSpPr txBox="1"/>
          <p:nvPr/>
        </p:nvSpPr>
        <p:spPr>
          <a:xfrm>
            <a:off x="0" y="63963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COVID-19 tracker R Shiny app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FE001-B673-CFB0-7AF8-48060E7E4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7"/>
          <a:stretch/>
        </p:blipFill>
        <p:spPr>
          <a:xfrm>
            <a:off x="1354336" y="1187327"/>
            <a:ext cx="9483328" cy="51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8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1966</Words>
  <Application>Microsoft Macintosh PowerPoint</Application>
  <PresentationFormat>Widescreen</PresentationFormat>
  <Paragraphs>275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Calibri Light</vt:lpstr>
      <vt:lpstr>Constantia</vt:lpstr>
      <vt:lpstr>Corbel</vt:lpstr>
      <vt:lpstr>merriweather</vt:lpstr>
      <vt:lpstr>open sans</vt:lpstr>
      <vt:lpstr>Wingdings</vt:lpstr>
      <vt:lpstr>Office Theme</vt:lpstr>
      <vt:lpstr>Main_Presentation_Title_Page</vt:lpstr>
      <vt:lpstr>PowerPoint Presentation</vt:lpstr>
      <vt:lpstr>PowerPoint Presentation</vt:lpstr>
      <vt:lpstr>What is R, what is Rstudio?</vt:lpstr>
      <vt:lpstr>Why use R at all?</vt:lpstr>
      <vt:lpstr>Why use R at all?</vt:lpstr>
      <vt:lpstr>Data visualisation e.g. with ggplot2</vt:lpstr>
      <vt:lpstr>Data visualisation e.g. with rayshader</vt:lpstr>
      <vt:lpstr>Data visualisation e.g. with ggplot2</vt:lpstr>
      <vt:lpstr>Dashboards e.g. with R Shiny</vt:lpstr>
      <vt:lpstr>Automated reports with R Markdown</vt:lpstr>
      <vt:lpstr>Useful resources</vt:lpstr>
      <vt:lpstr>PowerPoint Presentation</vt:lpstr>
      <vt:lpstr>Opening RStudio and creating a new script</vt:lpstr>
      <vt:lpstr>Opening RStudio and creating a new script</vt:lpstr>
      <vt:lpstr>The new script is open!</vt:lpstr>
      <vt:lpstr>We can write and save the script</vt:lpstr>
      <vt:lpstr>Opening a file</vt:lpstr>
      <vt:lpstr>PowerPoint Presentation</vt:lpstr>
      <vt:lpstr>1/ Basic R expression</vt:lpstr>
      <vt:lpstr>1/ Basic R expression</vt:lpstr>
      <vt:lpstr>2/ Setting a new working directory</vt:lpstr>
      <vt:lpstr>2/ The working directory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3/ Importing data</vt:lpstr>
      <vt:lpstr>3/ Exporting data</vt:lpstr>
      <vt:lpstr>4/ Data types and objects</vt:lpstr>
      <vt:lpstr>Good practices in coding: Commenting and spacing</vt:lpstr>
      <vt:lpstr>Good practices in coding: Commenting and spacing</vt:lpstr>
      <vt:lpstr>Practical</vt:lpstr>
      <vt:lpstr>5/ Datasets</vt:lpstr>
      <vt:lpstr>Vectors</vt:lpstr>
      <vt:lpstr>Matrices</vt:lpstr>
      <vt:lpstr>Dataframes</vt:lpstr>
      <vt:lpstr>6/Describing data</vt:lpstr>
      <vt:lpstr>Helpfiles describe the arguments and outputs of functions</vt:lpstr>
      <vt:lpstr>Helpfiles describe the arguments and outputs of functions</vt:lpstr>
      <vt:lpstr>Practical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 Robert</dc:creator>
  <cp:lastModifiedBy>Sophie Meakin</cp:lastModifiedBy>
  <cp:revision>70</cp:revision>
  <dcterms:created xsi:type="dcterms:W3CDTF">2021-10-17T12:04:15Z</dcterms:created>
  <dcterms:modified xsi:type="dcterms:W3CDTF">2022-11-16T16:27:52Z</dcterms:modified>
</cp:coreProperties>
</file>